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circl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hyperlink" Target="http://www.comk.ru/html/virfel_doc.htm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Свадебный обряд поволжских немцев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3929066"/>
            <a:ext cx="5144616" cy="2548678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r>
              <a:rPr lang="ru-RU" dirty="0" smtClean="0"/>
              <a:t> </a:t>
            </a:r>
            <a:r>
              <a:rPr lang="ru-RU" sz="1800" dirty="0" smtClean="0"/>
              <a:t>Подготовила </a:t>
            </a:r>
            <a:endParaRPr lang="ru-RU" sz="1800" dirty="0" smtClean="0"/>
          </a:p>
          <a:p>
            <a:pPr algn="l">
              <a:spcBef>
                <a:spcPts val="0"/>
              </a:spcBef>
            </a:pPr>
            <a:r>
              <a:rPr lang="ru-RU" sz="1800" dirty="0" smtClean="0"/>
              <a:t>ученица </a:t>
            </a:r>
            <a:r>
              <a:rPr lang="ru-RU" sz="1800" dirty="0" smtClean="0"/>
              <a:t>11 класса</a:t>
            </a:r>
          </a:p>
          <a:p>
            <a:pPr algn="l">
              <a:spcBef>
                <a:spcPts val="0"/>
              </a:spcBef>
            </a:pPr>
            <a:r>
              <a:rPr lang="ru-RU" sz="1800" dirty="0" smtClean="0"/>
              <a:t> МОУ «СОШ с.Марьино-Лашмино</a:t>
            </a:r>
            <a:r>
              <a:rPr lang="ru-RU" sz="1800" dirty="0" smtClean="0"/>
              <a:t>»</a:t>
            </a:r>
          </a:p>
          <a:p>
            <a:pPr algn="l">
              <a:spcBef>
                <a:spcPts val="0"/>
              </a:spcBef>
            </a:pPr>
            <a:r>
              <a:rPr lang="ru-RU" sz="1800" dirty="0" smtClean="0"/>
              <a:t>Шиманова Алёна</a:t>
            </a:r>
            <a:endParaRPr lang="ru-RU" sz="1800" dirty="0" smtClean="0"/>
          </a:p>
          <a:p>
            <a:pPr algn="l">
              <a:spcBef>
                <a:spcPts val="0"/>
              </a:spcBef>
            </a:pPr>
            <a:r>
              <a:rPr lang="ru-RU" sz="1800" dirty="0" smtClean="0"/>
              <a:t>Номинация: «Традиции и обычаи народов</a:t>
            </a:r>
          </a:p>
          <a:p>
            <a:pPr algn="l">
              <a:spcBef>
                <a:spcPts val="0"/>
              </a:spcBef>
            </a:pPr>
            <a:r>
              <a:rPr lang="ru-RU" sz="1800" dirty="0" smtClean="0"/>
              <a:t>Саратовской области»</a:t>
            </a:r>
          </a:p>
          <a:p>
            <a:pPr algn="l">
              <a:spcBef>
                <a:spcPts val="0"/>
              </a:spcBef>
            </a:pPr>
            <a:r>
              <a:rPr lang="ru-RU" sz="1800" dirty="0" smtClean="0"/>
              <a:t>Руководитель:</a:t>
            </a:r>
          </a:p>
          <a:p>
            <a:pPr algn="l">
              <a:spcBef>
                <a:spcPts val="0"/>
              </a:spcBef>
            </a:pPr>
            <a:r>
              <a:rPr lang="ru-RU" sz="1800" dirty="0" smtClean="0"/>
              <a:t>Моситенко Елена Викторовна</a:t>
            </a:r>
          </a:p>
          <a:p>
            <a:pPr algn="l">
              <a:spcBef>
                <a:spcPts val="0"/>
              </a:spcBef>
            </a:pPr>
            <a:endParaRPr lang="ru-RU" sz="1800" dirty="0" smtClean="0"/>
          </a:p>
        </p:txBody>
      </p:sp>
      <p:pic>
        <p:nvPicPr>
          <p:cNvPr id="5" name="Рисунок 4" descr="http://shuck.ucoz.ru/Kultur/geschicht-trach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428868"/>
            <a:ext cx="280831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484784"/>
            <a:ext cx="7416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 два дня до свадьбы в доме жениха, где праздновалась свадьба, всё стояло «вверх дном». С утра до ночи все были заняты делом: хозяева забивали скот, разделывали мясо и готовили напитки; хозяйки приглашали в помощь соседок и подруг: варили и пекли, тушили и жарили. 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852936"/>
            <a:ext cx="3955504" cy="2750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24744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 второй половине дня молодые люди и девушки проезжали по деревне, их кони были украшены пёстрыми лентами. Они собирали у приглашённых гостей стулья, столы, лавки, тарелки, ножи, вилки, ложки – всевозможную посуду и приборы для праздничного обеда.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924944"/>
            <a:ext cx="396044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484784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Если приготовления заканчивались раньше запланированного, то устраивались предсвадебные «танцевальные вечеринки». 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852936"/>
            <a:ext cx="3879304" cy="2909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564904"/>
            <a:ext cx="7704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Наконец, наступал важный день в жизни молодых. Уже с восьми до девяти часов утра музыканты размещались перед домом жениха и играли три хорала. Это являлось знаком для гостей: «Приходите, всё готово!». </a:t>
            </a:r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b="55400"/>
          <a:stretch>
            <a:fillRect/>
          </a:stretch>
        </p:blipFill>
        <p:spPr bwMode="auto">
          <a:xfrm>
            <a:off x="3275856" y="3757220"/>
            <a:ext cx="3960440" cy="224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212976"/>
            <a:ext cx="75608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Первыми гостями были молодые друзья и подруги со стороны жениха и невесты. Их главными атрибутами были ленты на фуражке и букетик цветов на груди у мужчин, букетик цветов с лентами или без них у девушек. Гости молодых приходили в дома жениха и невесты, где их угощали вином с пирогом. Затем вся толпа во главе с женихом прибывала в дом невесты, чтобы её забрать.</a:t>
            </a:r>
          </a:p>
          <a:p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124744"/>
            <a:ext cx="3240360" cy="1764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32040" y="2348880"/>
            <a:ext cx="374441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Наряд невесты был преимущественно синих или голубых тонов, в некоторых общинах преобладал даже чёрный цвет (ранее наибольшей популярностью пользовались белые и кремовые оттенки). 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42862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509120"/>
            <a:ext cx="7704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Наряд был украшен искусственными яркими цветами, на груди также был закреплён большой букет, к которому крепились пёстрые ленты, развевавшиеся во время танца. 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764704"/>
            <a:ext cx="2545432" cy="3685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293096"/>
            <a:ext cx="80648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Голову украшали свадебным венком (так называемый «</a:t>
            </a:r>
            <a:r>
              <a:rPr lang="de-DE" dirty="0" smtClean="0"/>
              <a:t>Brautkranz</a:t>
            </a:r>
            <a:r>
              <a:rPr lang="ru-RU" dirty="0" smtClean="0"/>
              <a:t>», «</a:t>
            </a:r>
            <a:r>
              <a:rPr lang="de-DE" dirty="0" err="1" smtClean="0"/>
              <a:t>Ufsatz</a:t>
            </a:r>
            <a:r>
              <a:rPr lang="ru-RU" dirty="0" smtClean="0"/>
              <a:t>», «</a:t>
            </a:r>
            <a:r>
              <a:rPr lang="de-DE" dirty="0" smtClean="0"/>
              <a:t>Rosenkranz</a:t>
            </a:r>
            <a:r>
              <a:rPr lang="ru-RU" dirty="0" smtClean="0"/>
              <a:t>», «</a:t>
            </a:r>
            <a:r>
              <a:rPr lang="de-DE" dirty="0" smtClean="0"/>
              <a:t>Schnatz</a:t>
            </a:r>
            <a:r>
              <a:rPr lang="ru-RU" dirty="0" smtClean="0"/>
              <a:t>»): большой жёсткий венок обёртывался цветной бумагой, с длинными негнущимися концами на спине. Весь венок был покрыт искусственными цветами, между которыми находились светлые и цветные жемчужины и шарики, которые издавали звуки при малейшем движении девушки. На венке закреплялся длинный белый шлейф. Позже вместо искусственных цветов стали использовать живые. </a:t>
            </a:r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4641" t="22280" r="2751" b="10941"/>
          <a:stretch>
            <a:fillRect/>
          </a:stretch>
        </p:blipFill>
        <p:spPr bwMode="auto">
          <a:xfrm>
            <a:off x="971600" y="404664"/>
            <a:ext cx="705678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268760"/>
            <a:ext cx="777686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Жених прибывал со своей свитой в дом невесты и находил дверь закрытой. Он стучал в дверь, которую слегка приоткрывал отец и между ними происходит примерно такой разговор.</a:t>
            </a:r>
          </a:p>
          <a:p>
            <a:r>
              <a:rPr lang="ru-RU" dirty="0" smtClean="0"/>
              <a:t>Жених: Доброе утро!</a:t>
            </a:r>
          </a:p>
          <a:p>
            <a:r>
              <a:rPr lang="ru-RU" dirty="0" smtClean="0"/>
              <a:t>Отец невесты: Доброе утро, дорогой господин!</a:t>
            </a:r>
          </a:p>
          <a:p>
            <a:r>
              <a:rPr lang="ru-RU" dirty="0" smtClean="0"/>
              <a:t>Что пожелаешь ты?</a:t>
            </a:r>
          </a:p>
          <a:p>
            <a:r>
              <a:rPr lang="ru-RU" dirty="0" smtClean="0"/>
              <a:t>Ты пришёл как друг или враг?</a:t>
            </a:r>
          </a:p>
          <a:p>
            <a:r>
              <a:rPr lang="ru-RU" dirty="0" smtClean="0"/>
              <a:t>Скажи, что ты хочешь?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… и закрывает дверь.</a:t>
            </a:r>
          </a:p>
          <a:p>
            <a:r>
              <a:rPr lang="ru-RU" dirty="0" smtClean="0"/>
              <a:t>Жених: </a:t>
            </a:r>
          </a:p>
          <a:p>
            <a:r>
              <a:rPr lang="ru-RU" dirty="0" smtClean="0"/>
              <a:t>Я пришёл к тебе не как враг,</a:t>
            </a:r>
          </a:p>
          <a:p>
            <a:r>
              <a:rPr lang="ru-RU" dirty="0" smtClean="0"/>
              <a:t>Несмотря на то, что я не один.</a:t>
            </a:r>
          </a:p>
          <a:p>
            <a:r>
              <a:rPr lang="ru-RU" dirty="0" smtClean="0"/>
              <a:t>Выслушай мои пожелания</a:t>
            </a:r>
          </a:p>
          <a:p>
            <a:r>
              <a:rPr lang="ru-RU" dirty="0" smtClean="0"/>
              <a:t>И не сердись на меня!</a:t>
            </a:r>
          </a:p>
          <a:p>
            <a:endParaRPr lang="ru-RU" dirty="0" smtClean="0"/>
          </a:p>
          <a:p>
            <a:r>
              <a:rPr lang="ru-RU" dirty="0" smtClean="0"/>
              <a:t>В завершении разговора все запускались в дом. </a:t>
            </a:r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492896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412776"/>
            <a:ext cx="756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Прежде, чем запевается хвалебная песнь, снова выдерживалась пауза. Вместо невесты глазам жениха представала ужасная старая женщина в грязных лохмотьях. «</a:t>
            </a:r>
            <a:r>
              <a:rPr lang="ru-RU" dirty="0" err="1" smtClean="0"/>
              <a:t>Лженевеста</a:t>
            </a:r>
            <a:r>
              <a:rPr lang="ru-RU" dirty="0" smtClean="0"/>
              <a:t>» разоблачается под всеобщие насмешки.</a:t>
            </a:r>
            <a:endParaRPr lang="ru-RU" dirty="0"/>
          </a:p>
        </p:txBody>
      </p:sp>
      <p:pic>
        <p:nvPicPr>
          <p:cNvPr id="3" name="Рисунок 2" descr="http://shuck.ucoz.ru/Kultur/weinacht-5-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1370" y="2452370"/>
            <a:ext cx="4687014" cy="3352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908720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Свадьба у российских немцев на Волге, по традиционным немецким обрядам, праздновалась до 1930 года. Позже национальные особенности немецких свадеб практически исчезли.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132856"/>
            <a:ext cx="54483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581128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выходила более молодая, но чрезмерно полная женщина с большим куском чёрного хлеба в руках  или, наоборот, очень худая, но с веретеном, которая хвалится своим умением </a:t>
            </a:r>
            <a:r>
              <a:rPr lang="ru-RU" dirty="0" err="1" smtClean="0"/>
              <a:t>прясти</a:t>
            </a:r>
            <a:r>
              <a:rPr lang="ru-RU" dirty="0" smtClean="0"/>
              <a:t>. Их ждала та же участь, что и первую гостью. </a:t>
            </a:r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620688"/>
            <a:ext cx="2600125" cy="4001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124744"/>
            <a:ext cx="3456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Настоящую же невесту можно найти либо в соседней комнате, либо у соседей, но привязанной пёстрыми лентами к стулу. Её освобождали только благодаря «денежным вложениям» жениха.</a:t>
            </a:r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492896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4581128"/>
            <a:ext cx="2016224" cy="1518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32040" y="2564904"/>
            <a:ext cx="3744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После этого она закрепляла справа на груди у жениха букетик цветов со струящимися до пола лентами, а гости угощаются вином и пирогами. </a:t>
            </a:r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37528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3080" y="1124744"/>
            <a:ext cx="82809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следовало благословение невесты на выход из родительского дома, чему посвящался особый обряд. Школьный администратор обращался с речью к молодым, их родителям, после чего читалась молитва и пелась песня. В помощь обязательно играла группа музыкантов.</a:t>
            </a:r>
          </a:p>
          <a:p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636912"/>
            <a:ext cx="3107977" cy="395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437112"/>
            <a:ext cx="81369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После трогательной прощальной сцены выстраивалась в строгой последовательности свадебная процессия. Впереди шествовали приглашающие с посохами, за ними – музыканты, невеста со свидетелями, позади неё – жених со свидетелями, гости, родители, последним следовал стрелок, время от времени стрелявший в честь торжества. В итоге в свадебном доме все угощались пирогами.</a:t>
            </a:r>
          </a:p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052735"/>
            <a:ext cx="4824536" cy="3216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060848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Если невеста была из другой деревни, то её забирали на санях или в повозке. Здесь жениха на въезде в деревню поджидала свита со стороны невесты, которая не пропускала жениха без определённого выкупа.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77072"/>
            <a:ext cx="3561209" cy="2567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1368" y="3861048"/>
            <a:ext cx="1737943" cy="2633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653136"/>
            <a:ext cx="82089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назначенное время свадебная процессия под колокольный звон двигалась к церкви. Музыканты играли хоралы «</a:t>
            </a:r>
            <a:r>
              <a:rPr lang="de-DE" dirty="0" smtClean="0"/>
              <a:t>Jesu, geh voran!</a:t>
            </a:r>
            <a:r>
              <a:rPr lang="ru-RU" dirty="0" smtClean="0"/>
              <a:t>»(Иисус, приди!) или «</a:t>
            </a:r>
            <a:r>
              <a:rPr lang="de-DE" dirty="0" smtClean="0"/>
              <a:t>Gott ist gegenwärtig</a:t>
            </a:r>
            <a:r>
              <a:rPr lang="ru-RU" dirty="0" smtClean="0"/>
              <a:t>» (Господь существует!). Не доходя до церкви, группа оставалась на улице.</a:t>
            </a:r>
          </a:p>
          <a:p>
            <a:endParaRPr lang="ru-RU" dirty="0"/>
          </a:p>
        </p:txBody>
      </p:sp>
      <p:pic>
        <p:nvPicPr>
          <p:cNvPr id="3" name="Рисунок 2" descr="http://shuck.ucoz.ru/Kultur/colonis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476672"/>
            <a:ext cx="2755553" cy="3983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124744"/>
            <a:ext cx="6840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 время песнопения пара представала перед алтарём. Остальные гости занимали сидячие места. На протяжении обряда венчания жених и невеста стояли рука об руку, «чтобы ведьма между ними не пробежала и любовь не забрала.» По окончании церемонии невесте и жениху дарили библию, купленную для них родителями.</a:t>
            </a:r>
          </a:p>
          <a:p>
            <a:endParaRPr lang="ru-RU" dirty="0"/>
          </a:p>
        </p:txBody>
      </p:sp>
      <p:pic>
        <p:nvPicPr>
          <p:cNvPr id="3" name="Рисунок 2" descr="http://shuck.ucoz.ru/Kultur/hochzei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708920"/>
            <a:ext cx="2710397" cy="3375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005064"/>
            <a:ext cx="3214643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5445224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Чем дальше удалялись от церкви, тем более нарушался порядок следования колонны, тем более было шума и веселья. Пара в дверях дома принимала поздравления от родителей и гостей.</a:t>
            </a:r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836712"/>
            <a:ext cx="2952328" cy="4434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16832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Затем гости расходятся по домам и собираются уже к обеду. В тёплое время года стол для молодёжи накрывался в саду, старшие же оставались в доме. Для «высоких» гостей предоставлялась отдельная комната. Если кто-то задерживался, то за ним ехали на лошади либо жених и невеста сами ехали за ним. </a:t>
            </a:r>
            <a:endParaRPr lang="ru-RU" dirty="0"/>
          </a:p>
        </p:txBody>
      </p:sp>
      <p:pic>
        <p:nvPicPr>
          <p:cNvPr id="3" name="Рисунок 2" descr="http://shuck.ucoz.ru/Kultur/neujahr-3-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645024"/>
            <a:ext cx="3354229" cy="2250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104" y="4797152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большинстве случаев немцы женились рано; уже с 19 лет начинали задумываться  о свадьбе. Если девушка до 25 лет не выходила замуж, то её уже называли «старой девой». (</a:t>
            </a:r>
            <a:r>
              <a:rPr lang="de-DE" dirty="0" smtClean="0"/>
              <a:t>„Ausgesuchter Rest“)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836712"/>
            <a:ext cx="5500735" cy="3890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96752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Когда все гости собирались, то пели песню – столовую молитву. Затем все садятся за стол с невестой и свидетелями во главе (жениха в данный момент ещё нет за столом). </a:t>
            </a:r>
            <a:endParaRPr lang="ru-RU" dirty="0"/>
          </a:p>
        </p:txBody>
      </p:sp>
      <p:pic>
        <p:nvPicPr>
          <p:cNvPr id="3" name="Рисунок 2" descr="http://shuck.ucoz.ru/Kultur/oster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420888"/>
            <a:ext cx="3202999" cy="392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60032" y="1556792"/>
            <a:ext cx="42839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Свадебный стол одинаков и у бедных, и у богатых: овощной суп, баранина, рисовая каша с сахаром и маслом, или рисовый суп, клецки с мясом, мёдом. Свидетели предлагали различные блюда невесте, но её задача – от всего суметь отказаться. </a:t>
            </a:r>
          </a:p>
          <a:p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04864"/>
            <a:ext cx="4273525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484784"/>
            <a:ext cx="8532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Обед обычно проходил в полной тишине, и только по окончании проводилась игра, в которой осуществлялась продажа невесте одной из её туфель, украденной во время застолья и без которой невозможно танцевать главный свадебный танец «</a:t>
            </a:r>
            <a:r>
              <a:rPr lang="de-DE" dirty="0" smtClean="0"/>
              <a:t>Tanzreihe</a:t>
            </a:r>
            <a:r>
              <a:rPr lang="ru-RU" dirty="0" smtClean="0"/>
              <a:t>». </a:t>
            </a:r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852936"/>
            <a:ext cx="2325216" cy="348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764704"/>
            <a:ext cx="81369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После обеда снова читалась молитва с благодарственным словом богу. Именно в этот момент приходит жених, уводит невесту и впервые обедал с ней в специально отведённой для этого комнате. В это время общая комната освобождалась для танцев, игр. Женщины наблюдали за молодёжью, сидя на лавках вдоль стен. В соседних комнатах находились родители, они пели, разговаривали. </a:t>
            </a:r>
          </a:p>
          <a:p>
            <a:endParaRPr lang="ru-RU" dirty="0"/>
          </a:p>
        </p:txBody>
      </p:sp>
      <p:pic>
        <p:nvPicPr>
          <p:cNvPr id="3" name="Рисунок 2" descr="pfingst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636912"/>
            <a:ext cx="2616134" cy="3704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509120"/>
            <a:ext cx="7200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Вечером молодые отправлялись кататься по деревне, старшие едут домой сменить наряды и решить неотложные дела. В доме в это время проветривали, убирали, готовили ужин: чай, кофе с пирогами и ветчиной. Затем продолжались танцы до полуночи.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8640"/>
            <a:ext cx="32004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shuck.ucoz.ru/Kultur/trojk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96752"/>
            <a:ext cx="338437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huck.ucoz.ru/Kultur/neujahr-1-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404664"/>
            <a:ext cx="360040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shuck.ucoz.ru/Kultur/neujahr-1-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556792"/>
            <a:ext cx="352839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700808"/>
            <a:ext cx="374441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Второй день свадьбы принадлежал старшему поколению. Он носит карнавальный характер. Один из обрядов такой: кухарки встречают в дверях гостей и умывают их. Для опоздавших хозяек было приготовлено наказание: провинившуюся сажали в корзину с сажей и выпускали только под торжественный марш в исполнении музыкантов.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700808"/>
            <a:ext cx="4530080" cy="3397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196752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течении дня гости обедали, ужинали, танцевали, играли. За ужином во время пения приходила женщина с метлой в руке и выгоняла всех из комнаты на кухню, в коридор, во двор и на улицу… Свадьба заканчивалась….  </a:t>
            </a:r>
          </a:p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996952"/>
            <a:ext cx="4548277" cy="304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916832"/>
            <a:ext cx="75608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Источники:</a:t>
            </a:r>
          </a:p>
          <a:p>
            <a:pPr marL="342900" indent="-342900">
              <a:buFont typeface="+mj-lt"/>
              <a:buAutoNum type="arabicPeriod"/>
            </a:pPr>
            <a:r>
              <a:rPr lang="ru-RU" u="sng" dirty="0" smtClean="0">
                <a:hlinkClick r:id="rId2"/>
              </a:rPr>
              <a:t>http://www.comk.ru/html/virfel_doc.htm</a:t>
            </a:r>
            <a:endParaRPr lang="ru-RU" u="sng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3"/>
              </a:rPr>
              <a:t>http://images.yandex.ru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340768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Свадьбу праздновали обычно в </a:t>
            </a:r>
            <a:r>
              <a:rPr lang="de-DE" dirty="0" err="1" smtClean="0"/>
              <a:t>выходные</a:t>
            </a:r>
            <a:r>
              <a:rPr lang="de-DE" dirty="0" smtClean="0"/>
              <a:t> </a:t>
            </a:r>
            <a:r>
              <a:rPr lang="de-DE" dirty="0" err="1" smtClean="0"/>
              <a:t>дни</a:t>
            </a:r>
            <a:r>
              <a:rPr lang="de-DE" dirty="0" smtClean="0"/>
              <a:t>, </a:t>
            </a:r>
            <a:r>
              <a:rPr lang="de-DE" dirty="0" err="1" smtClean="0"/>
              <a:t>иногда</a:t>
            </a:r>
            <a:r>
              <a:rPr lang="de-DE" dirty="0" smtClean="0"/>
              <a:t> – </a:t>
            </a:r>
            <a:r>
              <a:rPr lang="de-DE" dirty="0" err="1" smtClean="0"/>
              <a:t>во</a:t>
            </a:r>
            <a:r>
              <a:rPr lang="de-DE" dirty="0" smtClean="0"/>
              <a:t> </a:t>
            </a:r>
            <a:r>
              <a:rPr lang="de-DE" dirty="0" err="1" smtClean="0"/>
              <a:t>вторник</a:t>
            </a:r>
            <a:r>
              <a:rPr lang="de-DE" dirty="0" smtClean="0"/>
              <a:t> </a:t>
            </a:r>
            <a:r>
              <a:rPr lang="de-DE" dirty="0" err="1" smtClean="0"/>
              <a:t>или</a:t>
            </a:r>
            <a:r>
              <a:rPr lang="de-DE" dirty="0" smtClean="0"/>
              <a:t> в </a:t>
            </a:r>
            <a:r>
              <a:rPr lang="de-DE" dirty="0" err="1" smtClean="0"/>
              <a:t>четверг</a:t>
            </a:r>
            <a:r>
              <a:rPr lang="de-DE" dirty="0" smtClean="0"/>
              <a:t>, </a:t>
            </a:r>
            <a:r>
              <a:rPr lang="de-DE" dirty="0" err="1" smtClean="0"/>
              <a:t>для</a:t>
            </a:r>
            <a:r>
              <a:rPr lang="de-DE" dirty="0" smtClean="0"/>
              <a:t> </a:t>
            </a:r>
            <a:r>
              <a:rPr lang="de-DE" dirty="0" err="1" smtClean="0"/>
              <a:t>того</a:t>
            </a:r>
            <a:r>
              <a:rPr lang="de-DE" dirty="0" smtClean="0"/>
              <a:t>, </a:t>
            </a:r>
            <a:r>
              <a:rPr lang="de-DE" dirty="0" err="1" smtClean="0"/>
              <a:t>чтобы</a:t>
            </a:r>
            <a:r>
              <a:rPr lang="de-DE" dirty="0" smtClean="0"/>
              <a:t> к </a:t>
            </a:r>
            <a:r>
              <a:rPr lang="de-DE" dirty="0" err="1" smtClean="0"/>
              <a:t>концу</a:t>
            </a:r>
            <a:r>
              <a:rPr lang="de-DE" dirty="0" smtClean="0"/>
              <a:t> недели привести </a:t>
            </a:r>
            <a:r>
              <a:rPr lang="de-DE" dirty="0" err="1" smtClean="0"/>
              <a:t>дом</a:t>
            </a:r>
            <a:r>
              <a:rPr lang="de-DE" dirty="0" smtClean="0"/>
              <a:t> в </a:t>
            </a:r>
            <a:r>
              <a:rPr lang="de-DE" dirty="0" err="1" smtClean="0"/>
              <a:t>порядок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492896"/>
            <a:ext cx="4818622" cy="314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484784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За</a:t>
            </a:r>
            <a:r>
              <a:rPr lang="de-DE" dirty="0" smtClean="0"/>
              <a:t> </a:t>
            </a:r>
            <a:r>
              <a:rPr lang="de-DE" dirty="0" err="1" smtClean="0"/>
              <a:t>несколько</a:t>
            </a:r>
            <a:r>
              <a:rPr lang="de-DE" dirty="0" smtClean="0"/>
              <a:t> </a:t>
            </a:r>
            <a:r>
              <a:rPr lang="de-DE" dirty="0" err="1" smtClean="0"/>
              <a:t>дней</a:t>
            </a:r>
            <a:r>
              <a:rPr lang="ru-RU" dirty="0" smtClean="0"/>
              <a:t>,</a:t>
            </a:r>
            <a:r>
              <a:rPr lang="de-DE" dirty="0" smtClean="0"/>
              <a:t> </a:t>
            </a:r>
            <a:r>
              <a:rPr lang="de-DE" dirty="0" err="1" smtClean="0"/>
              <a:t>пере</a:t>
            </a:r>
            <a:r>
              <a:rPr lang="ru-RU" dirty="0" err="1" smtClean="0"/>
              <a:t>д</a:t>
            </a:r>
            <a:r>
              <a:rPr lang="de-DE" dirty="0" smtClean="0"/>
              <a:t> </a:t>
            </a:r>
            <a:r>
              <a:rPr lang="de-DE" dirty="0" err="1" smtClean="0"/>
              <a:t>свадьбой</a:t>
            </a:r>
            <a:r>
              <a:rPr lang="ru-RU" dirty="0" smtClean="0"/>
              <a:t>,</a:t>
            </a:r>
            <a:r>
              <a:rPr lang="de-DE" dirty="0" smtClean="0"/>
              <a:t> </a:t>
            </a:r>
            <a:r>
              <a:rPr lang="de-DE" dirty="0" err="1" smtClean="0"/>
              <a:t>родители</a:t>
            </a:r>
            <a:r>
              <a:rPr lang="de-DE" dirty="0" smtClean="0"/>
              <a:t> </a:t>
            </a:r>
            <a:r>
              <a:rPr lang="de-DE" dirty="0" err="1" smtClean="0"/>
              <a:t>жениха</a:t>
            </a:r>
            <a:r>
              <a:rPr lang="de-DE" dirty="0" smtClean="0"/>
              <a:t> и </a:t>
            </a:r>
            <a:r>
              <a:rPr lang="de-DE" dirty="0" err="1" smtClean="0"/>
              <a:t>невесты</a:t>
            </a:r>
            <a:r>
              <a:rPr lang="de-DE" dirty="0" smtClean="0"/>
              <a:t> </a:t>
            </a:r>
            <a:r>
              <a:rPr lang="de-DE" dirty="0" err="1" smtClean="0"/>
              <a:t>составляли</a:t>
            </a:r>
            <a:r>
              <a:rPr lang="de-DE" dirty="0" smtClean="0"/>
              <a:t> </a:t>
            </a:r>
            <a:r>
              <a:rPr lang="de-DE" dirty="0" err="1" smtClean="0"/>
              <a:t>список</a:t>
            </a:r>
            <a:r>
              <a:rPr lang="de-DE" dirty="0" smtClean="0"/>
              <a:t> </a:t>
            </a:r>
            <a:r>
              <a:rPr lang="de-DE" dirty="0" err="1" smtClean="0"/>
              <a:t>гостей</a:t>
            </a:r>
            <a:r>
              <a:rPr lang="de-DE" dirty="0" smtClean="0"/>
              <a:t>. 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204864"/>
            <a:ext cx="4158605" cy="3098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shuck.ucoz.ru/Kultur/deutsche_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348880"/>
            <a:ext cx="2559753" cy="4367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79512" y="980728"/>
            <a:ext cx="74888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с</a:t>
            </a:r>
            <a:r>
              <a:rPr lang="de-DE" dirty="0" err="1" smtClean="0"/>
              <a:t>убботу</a:t>
            </a:r>
            <a:r>
              <a:rPr lang="ru-RU" dirty="0" smtClean="0"/>
              <a:t>,</a:t>
            </a:r>
            <a:r>
              <a:rPr lang="de-DE" dirty="0" smtClean="0"/>
              <a:t> </a:t>
            </a:r>
            <a:r>
              <a:rPr lang="de-DE" dirty="0" err="1" smtClean="0"/>
              <a:t>перед</a:t>
            </a:r>
            <a:r>
              <a:rPr lang="de-DE" dirty="0" smtClean="0"/>
              <a:t> </a:t>
            </a:r>
            <a:r>
              <a:rPr lang="de-DE" dirty="0" err="1" smtClean="0"/>
              <a:t>свадьбой</a:t>
            </a:r>
            <a:r>
              <a:rPr lang="de-DE" dirty="0" smtClean="0"/>
              <a:t> </a:t>
            </a:r>
            <a:r>
              <a:rPr lang="ru-RU" dirty="0" smtClean="0"/>
              <a:t>, </a:t>
            </a:r>
            <a:r>
              <a:rPr lang="de-DE" dirty="0" err="1" smtClean="0"/>
              <a:t>молодые</a:t>
            </a:r>
            <a:r>
              <a:rPr lang="de-DE" dirty="0" smtClean="0"/>
              <a:t> </a:t>
            </a:r>
            <a:r>
              <a:rPr lang="de-DE" dirty="0" err="1" smtClean="0"/>
              <a:t>посвящали</a:t>
            </a:r>
            <a:r>
              <a:rPr lang="de-DE" dirty="0" smtClean="0"/>
              <a:t> </a:t>
            </a:r>
            <a:r>
              <a:rPr lang="de-DE" dirty="0" err="1" smtClean="0"/>
              <a:t>выбору</a:t>
            </a:r>
            <a:r>
              <a:rPr lang="de-DE" dirty="0" smtClean="0"/>
              <a:t> </a:t>
            </a:r>
            <a:r>
              <a:rPr lang="de-DE" dirty="0" err="1" smtClean="0"/>
              <a:t>свидетелей</a:t>
            </a:r>
            <a:r>
              <a:rPr lang="de-DE" dirty="0" smtClean="0"/>
              <a:t>, </a:t>
            </a:r>
            <a:r>
              <a:rPr lang="de-DE" dirty="0" err="1" smtClean="0"/>
              <a:t>обходя</a:t>
            </a:r>
            <a:r>
              <a:rPr lang="de-DE" dirty="0" smtClean="0"/>
              <a:t> </a:t>
            </a:r>
            <a:r>
              <a:rPr lang="de-DE" dirty="0" err="1" smtClean="0"/>
              <a:t>при</a:t>
            </a:r>
            <a:r>
              <a:rPr lang="de-DE" dirty="0" smtClean="0"/>
              <a:t> </a:t>
            </a:r>
            <a:r>
              <a:rPr lang="de-DE" dirty="0" err="1" smtClean="0"/>
              <a:t>этом</a:t>
            </a:r>
            <a:r>
              <a:rPr lang="de-DE" dirty="0" smtClean="0"/>
              <a:t> </a:t>
            </a:r>
            <a:r>
              <a:rPr lang="de-DE" dirty="0" err="1" smtClean="0"/>
              <a:t>всю</a:t>
            </a:r>
            <a:r>
              <a:rPr lang="de-DE" dirty="0" smtClean="0"/>
              <a:t> </a:t>
            </a:r>
            <a:r>
              <a:rPr lang="de-DE" dirty="0" err="1" smtClean="0"/>
              <a:t>деревню</a:t>
            </a:r>
            <a:r>
              <a:rPr lang="de-DE" dirty="0" smtClean="0"/>
              <a:t>. </a:t>
            </a:r>
            <a:r>
              <a:rPr lang="de-DE" dirty="0" err="1" smtClean="0"/>
              <a:t>Остальные</a:t>
            </a:r>
            <a:r>
              <a:rPr lang="de-DE" dirty="0" smtClean="0"/>
              <a:t> </a:t>
            </a:r>
            <a:r>
              <a:rPr lang="de-DE" dirty="0" err="1" smtClean="0"/>
              <a:t>приглашались</a:t>
            </a:r>
            <a:r>
              <a:rPr lang="de-DE" dirty="0" smtClean="0"/>
              <a:t> </a:t>
            </a:r>
            <a:r>
              <a:rPr lang="de-DE" dirty="0" err="1" smtClean="0"/>
              <a:t>специально</a:t>
            </a:r>
            <a:r>
              <a:rPr lang="de-DE" dirty="0" smtClean="0"/>
              <a:t> </a:t>
            </a:r>
            <a:r>
              <a:rPr lang="de-DE" dirty="0" err="1" smtClean="0"/>
              <a:t>снаряжёнными</a:t>
            </a:r>
            <a:r>
              <a:rPr lang="de-DE" dirty="0" smtClean="0"/>
              <a:t> </a:t>
            </a:r>
            <a:r>
              <a:rPr lang="de-DE" dirty="0" err="1" smtClean="0"/>
              <a:t>для</a:t>
            </a:r>
            <a:r>
              <a:rPr lang="de-DE" dirty="0" smtClean="0"/>
              <a:t> </a:t>
            </a:r>
            <a:r>
              <a:rPr lang="de-DE" dirty="0" err="1" smtClean="0"/>
              <a:t>этих</a:t>
            </a:r>
            <a:r>
              <a:rPr lang="de-DE" dirty="0" smtClean="0"/>
              <a:t> </a:t>
            </a:r>
            <a:r>
              <a:rPr lang="de-DE" dirty="0" err="1" smtClean="0"/>
              <a:t>целей</a:t>
            </a:r>
            <a:r>
              <a:rPr lang="de-DE" dirty="0" smtClean="0"/>
              <a:t> </a:t>
            </a:r>
            <a:r>
              <a:rPr lang="de-DE" dirty="0" err="1" smtClean="0"/>
              <a:t>людьми</a:t>
            </a:r>
            <a:r>
              <a:rPr lang="de-DE" dirty="0" smtClean="0"/>
              <a:t> („Hochzeitsbitter“, „</a:t>
            </a:r>
            <a:r>
              <a:rPr lang="de-DE" dirty="0" err="1" smtClean="0"/>
              <a:t>Hochzeitsläder</a:t>
            </a:r>
            <a:r>
              <a:rPr lang="de-DE" dirty="0" smtClean="0"/>
              <a:t>“).</a:t>
            </a:r>
            <a:r>
              <a:rPr lang="ru-RU" dirty="0" smtClean="0"/>
              <a:t> Обязательными гостями становились не только близкие друзья, молодой пары, но и «хорошие знакомые», соседи и, прежде всего, пастор, учителя и местная администрация. </a:t>
            </a:r>
            <a:endParaRPr lang="ru-RU" dirty="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268760"/>
            <a:ext cx="7920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Приглашающие получали специальные посохи, к которым привязывались разноцветные ленты. Они сначала шли в дом невесты, так как она и её родители также входили в список приглашённых на свадьбу. 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564904"/>
            <a:ext cx="4962128" cy="3721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924944"/>
            <a:ext cx="457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Дальше группа шла из дома в дом строго по списку. В итоге приглашался и сам жених с родственниками. 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268760"/>
            <a:ext cx="3316213" cy="500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20688"/>
            <a:ext cx="835292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Из уст поволжских немцев в момент приглашения на свадьбу можно было услышать самые различные «напевы». Например, такой: «Мы приглашаем вас от имени Йохана и </a:t>
            </a:r>
            <a:r>
              <a:rPr lang="ru-RU" dirty="0" err="1" smtClean="0"/>
              <a:t>Доротеи</a:t>
            </a:r>
            <a:r>
              <a:rPr lang="ru-RU" dirty="0" smtClean="0"/>
              <a:t>, жениха и невесты, которые позволили нам сказать вам от их имени,  что они намерены в четверг провести обряд бракосочетания и были бы рады видеть вас в качестве гостей!»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dirty="0" smtClean="0"/>
              <a:t>Каждый гость, как положено, должен явиться в определённое время в праздничном наряде.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636912"/>
            <a:ext cx="2325216" cy="174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162</TotalTime>
  <Words>1513</Words>
  <Application>Microsoft Office PowerPoint</Application>
  <PresentationFormat>Экран (4:3)</PresentationFormat>
  <Paragraphs>76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Поток</vt:lpstr>
      <vt:lpstr>Свадебный обряд поволжских немцев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АЛёНуШкА</dc:creator>
  <cp:lastModifiedBy>2011</cp:lastModifiedBy>
  <cp:revision>19</cp:revision>
  <dcterms:created xsi:type="dcterms:W3CDTF">2012-03-11T08:09:03Z</dcterms:created>
  <dcterms:modified xsi:type="dcterms:W3CDTF">2012-03-17T12:55:08Z</dcterms:modified>
</cp:coreProperties>
</file>